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57" r:id="rId2"/>
    <p:sldId id="364" r:id="rId3"/>
    <p:sldId id="358" r:id="rId4"/>
    <p:sldId id="359" r:id="rId5"/>
    <p:sldId id="360" r:id="rId6"/>
    <p:sldId id="361" r:id="rId7"/>
    <p:sldId id="363" r:id="rId8"/>
    <p:sldId id="308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D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12" autoAdjust="0"/>
    <p:restoredTop sz="99462" autoAdjust="0"/>
  </p:normalViewPr>
  <p:slideViewPr>
    <p:cSldViewPr>
      <p:cViewPr>
        <p:scale>
          <a:sx n="60" d="100"/>
          <a:sy n="60" d="100"/>
        </p:scale>
        <p:origin x="-142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C67E-80E1-41DF-8631-E3C418BB572B}" type="datetimeFigureOut">
              <a:rPr lang="es-MX" smtClean="0"/>
              <a:pPr/>
              <a:t>26/06/2013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411B-7BD4-4508-91F8-EC81384BF3D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4003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C67E-80E1-41DF-8631-E3C418BB572B}" type="datetimeFigureOut">
              <a:rPr lang="es-MX" smtClean="0"/>
              <a:pPr/>
              <a:t>26/06/2013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411B-7BD4-4508-91F8-EC81384BF3D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6054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C67E-80E1-41DF-8631-E3C418BB572B}" type="datetimeFigureOut">
              <a:rPr lang="es-MX" smtClean="0"/>
              <a:pPr/>
              <a:t>26/06/2013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411B-7BD4-4508-91F8-EC81384BF3D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022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C67E-80E1-41DF-8631-E3C418BB572B}" type="datetimeFigureOut">
              <a:rPr lang="es-MX" smtClean="0"/>
              <a:pPr/>
              <a:t>26/06/2013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411B-7BD4-4508-91F8-EC81384BF3D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4332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C67E-80E1-41DF-8631-E3C418BB572B}" type="datetimeFigureOut">
              <a:rPr lang="es-MX" smtClean="0"/>
              <a:pPr/>
              <a:t>26/06/2013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411B-7BD4-4508-91F8-EC81384BF3D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8449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C67E-80E1-41DF-8631-E3C418BB572B}" type="datetimeFigureOut">
              <a:rPr lang="es-MX" smtClean="0"/>
              <a:pPr/>
              <a:t>26/06/2013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411B-7BD4-4508-91F8-EC81384BF3D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7063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C67E-80E1-41DF-8631-E3C418BB572B}" type="datetimeFigureOut">
              <a:rPr lang="es-MX" smtClean="0"/>
              <a:pPr/>
              <a:t>26/06/2013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411B-7BD4-4508-91F8-EC81384BF3D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050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C67E-80E1-41DF-8631-E3C418BB572B}" type="datetimeFigureOut">
              <a:rPr lang="es-MX" smtClean="0"/>
              <a:pPr/>
              <a:t>26/06/2013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411B-7BD4-4508-91F8-EC81384BF3D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1422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C67E-80E1-41DF-8631-E3C418BB572B}" type="datetimeFigureOut">
              <a:rPr lang="es-MX" smtClean="0"/>
              <a:pPr/>
              <a:t>26/06/2013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411B-7BD4-4508-91F8-EC81384BF3D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9440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C67E-80E1-41DF-8631-E3C418BB572B}" type="datetimeFigureOut">
              <a:rPr lang="es-MX" smtClean="0"/>
              <a:pPr/>
              <a:t>26/06/2013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411B-7BD4-4508-91F8-EC81384BF3D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8607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C67E-80E1-41DF-8631-E3C418BB572B}" type="datetimeFigureOut">
              <a:rPr lang="es-MX" smtClean="0"/>
              <a:pPr/>
              <a:t>26/06/2013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411B-7BD4-4508-91F8-EC81384BF3D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7652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2C67E-80E1-41DF-8631-E3C418BB572B}" type="datetimeFigureOut">
              <a:rPr lang="es-MX" smtClean="0"/>
              <a:pPr/>
              <a:t>26/06/2013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9411B-7BD4-4508-91F8-EC81384BF3D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0061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cxnSp>
        <p:nvCxnSpPr>
          <p:cNvPr id="10" name="9 Conector recto"/>
          <p:cNvCxnSpPr/>
          <p:nvPr/>
        </p:nvCxnSpPr>
        <p:spPr>
          <a:xfrm>
            <a:off x="2483768" y="4149080"/>
            <a:ext cx="4320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AFICHE-01(1).jpg"/>
          <p:cNvPicPr>
            <a:picLocks noChangeAspect="1"/>
          </p:cNvPicPr>
          <p:nvPr/>
        </p:nvPicPr>
        <p:blipFill>
          <a:blip r:embed="rId2"/>
          <a:srcRect l="9675" t="23654" r="4045" b="32584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45" t="24965" r="24326" b="42789"/>
          <a:stretch>
            <a:fillRect/>
          </a:stretch>
        </p:blipFill>
        <p:spPr>
          <a:xfrm>
            <a:off x="1" y="1180951"/>
            <a:ext cx="2428860" cy="1176479"/>
          </a:xfrm>
          <a:prstGeom prst="rect">
            <a:avLst/>
          </a:prstGeom>
        </p:spPr>
      </p:pic>
      <p:pic>
        <p:nvPicPr>
          <p:cNvPr id="17410" name="Picture 2" descr="https://encrypted-tbn3.gstatic.com/images?q=tbn:ANd9GcTozCrkEYTzTXYQ5HpoT6pP-y0vlaY_DkGpLFxVckYe-Vn_DAH3H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0"/>
            <a:ext cx="2071670" cy="1142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59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116637"/>
            <a:ext cx="9144001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000232" y="292222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DIAGNÓSTICO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2910" y="2714620"/>
            <a:ext cx="778674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endParaRPr lang="es-BO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Desarrollo de planificación docente (SIN) para los niveles: inicial, primaria y secundaria.</a:t>
            </a:r>
          </a:p>
          <a:p>
            <a:pPr lvl="0" algn="just"/>
            <a:endParaRPr lang="es-BO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Abordaje con énfasis al área técnica productiva del nivel secundaria.</a:t>
            </a:r>
          </a:p>
          <a:p>
            <a:pPr lvl="0" algn="just"/>
            <a:endParaRPr lang="es-BO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Desarrollo de actividades de formación a docentes y estudiantes (SIN). </a:t>
            </a:r>
          </a:p>
          <a:p>
            <a:pPr lvl="0" algn="just"/>
            <a:endParaRPr lang="es-BO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Llamada de flecha hacia abajo"/>
          <p:cNvSpPr/>
          <p:nvPr/>
        </p:nvSpPr>
        <p:spPr>
          <a:xfrm>
            <a:off x="1785918" y="1643050"/>
            <a:ext cx="5500726" cy="1152128"/>
          </a:xfrm>
          <a:prstGeom prst="downArrowCallout">
            <a:avLst/>
          </a:prstGeom>
          <a:solidFill>
            <a:srgbClr val="001D3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Rectángulo"/>
          <p:cNvSpPr/>
          <p:nvPr/>
        </p:nvSpPr>
        <p:spPr>
          <a:xfrm>
            <a:off x="1928794" y="1857364"/>
            <a:ext cx="5149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BO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Convenio firmado en julio de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00232" y="214290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ANÁLISIS FORTALEZAS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2000240"/>
            <a:ext cx="74295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B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Trabajo de valores y ciudadanía (dimensiones).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lang="es-BO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B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El enfoque en educación, </a:t>
            </a:r>
            <a:r>
              <a:rPr kumimoji="0" lang="es-BO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la forma.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kumimoji="0" lang="es-BO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Hay un acuerdo común entre el ME y </a:t>
            </a:r>
            <a:r>
              <a:rPr lang="es-BO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MeyFP</a:t>
            </a:r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(Impuestos Nacionales).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s-BO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BO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Las estrategias de donde partimos (práctica, teoría, valoración y producción) son comunes en el ámbito de formación.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116637"/>
            <a:ext cx="9144001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4 Flecha derecha"/>
          <p:cNvSpPr/>
          <p:nvPr/>
        </p:nvSpPr>
        <p:spPr>
          <a:xfrm>
            <a:off x="642942" y="2143116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7" name="6 Flecha derecha"/>
          <p:cNvSpPr/>
          <p:nvPr/>
        </p:nvSpPr>
        <p:spPr>
          <a:xfrm>
            <a:off x="642910" y="2714620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Flecha derecha"/>
          <p:cNvSpPr/>
          <p:nvPr/>
        </p:nvSpPr>
        <p:spPr>
          <a:xfrm>
            <a:off x="642910" y="3429000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Flecha derecha"/>
          <p:cNvSpPr/>
          <p:nvPr/>
        </p:nvSpPr>
        <p:spPr>
          <a:xfrm>
            <a:off x="642910" y="4429132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285728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ANÁLISIS OPORTUNIDADES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071678"/>
            <a:ext cx="74295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Construcción curricular (proceso).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Proceso de cambio estructural (modelo/paradigma) del Estado Plurinacional, CPE, leyes.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es-BO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Apoyo del Gobierno central.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es-BO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Apoyo técnico.</a:t>
            </a:r>
            <a:endParaRPr lang="es-BO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116637"/>
            <a:ext cx="9144001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>
            <a:off x="714380" y="2143116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7" name="6 Flecha derecha"/>
          <p:cNvSpPr/>
          <p:nvPr/>
        </p:nvSpPr>
        <p:spPr>
          <a:xfrm>
            <a:off x="714348" y="2786058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Flecha derecha"/>
          <p:cNvSpPr/>
          <p:nvPr/>
        </p:nvSpPr>
        <p:spPr>
          <a:xfrm>
            <a:off x="714348" y="4476905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Flecha derecha"/>
          <p:cNvSpPr/>
          <p:nvPr/>
        </p:nvSpPr>
        <p:spPr>
          <a:xfrm>
            <a:off x="714348" y="3857628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292222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ANÁLISIS DEBILIDADES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1604" y="2285992"/>
            <a:ext cx="664373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Desinformación y descoordinación en ámbitos internos.</a:t>
            </a:r>
          </a:p>
          <a:p>
            <a:pPr lvl="0" algn="just">
              <a:buFont typeface="Arial" pitchFamily="34" charset="0"/>
              <a:buChar char="•"/>
            </a:pPr>
            <a:endParaRPr lang="es-BO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“Algunos” maestros, autoridades y sectores que se resisten al cambio.</a:t>
            </a:r>
          </a:p>
          <a:p>
            <a:pPr lvl="0" algn="just"/>
            <a:endParaRPr lang="es-BO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Multiplicidad de tareas y disponibilidad en función a tiempo.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116661"/>
            <a:ext cx="9144001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6 Flecha derecha"/>
          <p:cNvSpPr/>
          <p:nvPr/>
        </p:nvSpPr>
        <p:spPr>
          <a:xfrm>
            <a:off x="928662" y="4500570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Flecha derecha"/>
          <p:cNvSpPr/>
          <p:nvPr/>
        </p:nvSpPr>
        <p:spPr>
          <a:xfrm>
            <a:off x="1000100" y="3429000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Flecha derecha"/>
          <p:cNvSpPr/>
          <p:nvPr/>
        </p:nvSpPr>
        <p:spPr>
          <a:xfrm>
            <a:off x="1000100" y="2428868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292222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ANÁLISIS AMENAZAS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00232" y="2749632"/>
            <a:ext cx="70723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Cambio de autoridades.</a:t>
            </a:r>
          </a:p>
          <a:p>
            <a:pPr lvl="0"/>
            <a:endParaRPr lang="es-BO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Cambio de política.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116661"/>
            <a:ext cx="9144001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6 Flecha derecha"/>
          <p:cNvSpPr/>
          <p:nvPr/>
        </p:nvSpPr>
        <p:spPr>
          <a:xfrm>
            <a:off x="1500166" y="2820224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Flecha derecha"/>
          <p:cNvSpPr/>
          <p:nvPr/>
        </p:nvSpPr>
        <p:spPr>
          <a:xfrm>
            <a:off x="1500166" y="3463166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57356" y="292222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ESTRATEGIAS A FUTURO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116661"/>
            <a:ext cx="9144001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85852" y="1785926"/>
            <a:ext cx="778674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Inclusión de la temática tributaria de manera oficial en el currículo y la definición del equipo de trabajo, socialización y otros procedimientos - PLANIFICACIÓN.</a:t>
            </a:r>
          </a:p>
          <a:p>
            <a:pPr lvl="0"/>
            <a:endParaRPr lang="es-BO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Formación de formadores.</a:t>
            </a:r>
          </a:p>
          <a:p>
            <a:pPr>
              <a:buFont typeface="Arial" pitchFamily="34" charset="0"/>
              <a:buChar char="•"/>
            </a:pPr>
            <a:endParaRPr lang="es-BO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Coordinación para actividades de educación no formal. </a:t>
            </a:r>
          </a:p>
          <a:p>
            <a:pPr>
              <a:buFont typeface="Arial" pitchFamily="34" charset="0"/>
              <a:buChar char="•"/>
            </a:pPr>
            <a:endParaRPr lang="es-BO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BO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Capacitación a servidores públicos.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571472" y="1857364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2" name="11 Flecha derecha"/>
          <p:cNvSpPr/>
          <p:nvPr/>
        </p:nvSpPr>
        <p:spPr>
          <a:xfrm>
            <a:off x="642910" y="3500438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3" name="12 Flecha derecha"/>
          <p:cNvSpPr/>
          <p:nvPr/>
        </p:nvSpPr>
        <p:spPr>
          <a:xfrm>
            <a:off x="642910" y="4214818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13 Flecha derecha"/>
          <p:cNvSpPr/>
          <p:nvPr/>
        </p:nvSpPr>
        <p:spPr>
          <a:xfrm>
            <a:off x="642910" y="5286388"/>
            <a:ext cx="500034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cela.orellana\Documents\Mis archivos recibidos\fFOTOVIDE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44" r="8127"/>
          <a:stretch/>
        </p:blipFill>
        <p:spPr bwMode="auto">
          <a:xfrm>
            <a:off x="0" y="0"/>
            <a:ext cx="9144001" cy="6855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5429256" y="357166"/>
            <a:ext cx="3456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GRACIAS…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7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222</Words>
  <Application>Microsoft Office PowerPoint</Application>
  <PresentationFormat>Presentación en pantalla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Eddy Escalera Mamani</dc:creator>
  <cp:lastModifiedBy>MARCELA</cp:lastModifiedBy>
  <cp:revision>269</cp:revision>
  <dcterms:created xsi:type="dcterms:W3CDTF">2012-05-04T13:15:59Z</dcterms:created>
  <dcterms:modified xsi:type="dcterms:W3CDTF">2013-06-27T07:00:52Z</dcterms:modified>
</cp:coreProperties>
</file>